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7" r:id="rId3"/>
    <p:sldId id="282" r:id="rId5"/>
    <p:sldId id="258" r:id="rId6"/>
    <p:sldId id="256" r:id="rId7"/>
    <p:sldId id="270" r:id="rId8"/>
    <p:sldId id="260" r:id="rId9"/>
    <p:sldId id="272" r:id="rId10"/>
    <p:sldId id="279" r:id="rId11"/>
    <p:sldId id="265" r:id="rId12"/>
    <p:sldId id="271" r:id="rId13"/>
    <p:sldId id="273" r:id="rId14"/>
    <p:sldId id="281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B090"/>
    <a:srgbClr val="0AD4AE"/>
    <a:srgbClr val="14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4" autoAdjust="0"/>
    <p:restoredTop sz="93333" autoAdjust="0"/>
  </p:normalViewPr>
  <p:slideViewPr>
    <p:cSldViewPr snapToGrid="0">
      <p:cViewPr>
        <p:scale>
          <a:sx n="50" d="100"/>
          <a:sy n="50" d="100"/>
        </p:scale>
        <p:origin x="834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2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</a:defRPr>
            </a:lvl1pPr>
          </a:lstStyle>
          <a:p>
            <a:fld id="{DD4B3974-1653-47A6-95BE-9DFD4CB2243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</a:defRPr>
            </a:lvl1pPr>
          </a:lstStyle>
          <a:p>
            <a:fld id="{849906E0-9CC4-4A4D-A963-2837D5D12CC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19C-499A-41CE-B589-89ECC5FCBF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6BF4-E167-406C-9956-154EF42BE7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19C-499A-41CE-B589-89ECC5FCBF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6BF4-E167-406C-9956-154EF42BE7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19C-499A-41CE-B589-89ECC5FCBF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6BF4-E167-406C-9956-154EF42BE7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19C-499A-41CE-B589-89ECC5FCBF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6BF4-E167-406C-9956-154EF42BE7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19C-499A-41CE-B589-89ECC5FCBF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6BF4-E167-406C-9956-154EF42BE7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19C-499A-41CE-B589-89ECC5FCBF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6BF4-E167-406C-9956-154EF42BE7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19C-499A-41CE-B589-89ECC5FCBF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6BF4-E167-406C-9956-154EF42BE7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19C-499A-41CE-B589-89ECC5FCBF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6BF4-E167-406C-9956-154EF42BE7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19C-499A-41CE-B589-89ECC5FCBF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6BF4-E167-406C-9956-154EF42BE7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19C-499A-41CE-B589-89ECC5FCBF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6BF4-E167-406C-9956-154EF42BE7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C19C-499A-41CE-B589-89ECC5FCBF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6BF4-E167-406C-9956-154EF42BE7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fld id="{D7E8C19C-499A-41CE-B589-89ECC5FCBFE9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</a:defRPr>
            </a:lvl1pPr>
          </a:lstStyle>
          <a:p>
            <a:fld id="{AEAA6BF4-E167-406C-9956-154EF42BE70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印品黑体" panose="00000500000000000000" pitchFamily="2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印品黑体" panose="00000500000000000000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0315" y="2596515"/>
            <a:ext cx="9692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rgbClr val="FFC000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S</a:t>
            </a:r>
            <a:r>
              <a:rPr lang="zh-CN" altLang="en-US" sz="4800" dirty="0">
                <a:solidFill>
                  <a:srgbClr val="FFC000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oftware project bidding report</a:t>
            </a:r>
            <a:endParaRPr lang="zh-CN" altLang="en-US" sz="4800" dirty="0">
              <a:solidFill>
                <a:srgbClr val="FFC000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rot="2700000">
            <a:off x="3981450" y="-3110680"/>
            <a:ext cx="4229100" cy="4229100"/>
          </a:xfrm>
          <a:prstGeom prst="rect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75665" y="850"/>
            <a:ext cx="870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0" dirty="0">
                <a:solidFill>
                  <a:srgbClr val="FFC000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+</a:t>
            </a:r>
            <a:endParaRPr lang="zh-CN" altLang="en-US" sz="9000" dirty="0">
              <a:solidFill>
                <a:srgbClr val="FFC000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57670" y="4178935"/>
            <a:ext cx="3439160" cy="5226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46743" y="4178688"/>
            <a:ext cx="31978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ysClr val="windowText" lastClr="000000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汇报人：殷鹏飞</a:t>
            </a:r>
            <a:endParaRPr lang="zh-CN" altLang="en-US" sz="2800" dirty="0">
              <a:solidFill>
                <a:sysClr val="windowText" lastClr="000000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清新欢乐节奏流行进取电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33450" y="62293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" y="0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13103" y="2921167"/>
            <a:ext cx="9487535" cy="1383665"/>
            <a:chOff x="1813103" y="2921167"/>
            <a:chExt cx="9487535" cy="1383665"/>
          </a:xfrm>
        </p:grpSpPr>
        <p:sp>
          <p:nvSpPr>
            <p:cNvPr id="12" name="文本框 11"/>
            <p:cNvSpPr txBox="1"/>
            <p:nvPr/>
          </p:nvSpPr>
          <p:spPr>
            <a:xfrm>
              <a:off x="2654478" y="3105952"/>
              <a:ext cx="864616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Help custome</a:t>
              </a:r>
              <a:r>
                <a:rPr lang="en-US" altLang="zh-CN" sz="3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r</a:t>
              </a:r>
              <a:r>
                <a:rPr lang="zh-CN" altLang="en-US" sz="3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s focus on our software</a:t>
              </a:r>
              <a:endParaRPr lang="zh-CN" altLang="en-US" sz="36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/>
              <a:endParaRPr lang="zh-CN" altLang="en-US" sz="36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813103" y="2921167"/>
              <a:ext cx="10525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04</a:t>
              </a:r>
              <a:endParaRPr lang="zh-CN" altLang="en-US" sz="6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4" name="直角三角形 3"/>
          <p:cNvSpPr/>
          <p:nvPr/>
        </p:nvSpPr>
        <p:spPr>
          <a:xfrm>
            <a:off x="0" y="527685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19" name="直角三角形 18"/>
          <p:cNvSpPr/>
          <p:nvPr/>
        </p:nvSpPr>
        <p:spPr>
          <a:xfrm rot="10800000">
            <a:off x="10610850" y="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-438150" y="4667250"/>
            <a:ext cx="2019300" cy="19812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782300" y="381000"/>
            <a:ext cx="2019300" cy="19812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角三角形 22"/>
          <p:cNvSpPr/>
          <p:nvPr/>
        </p:nvSpPr>
        <p:spPr>
          <a:xfrm rot="10800000">
            <a:off x="10915650" y="-20955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24" name="直角三角形 23"/>
          <p:cNvSpPr/>
          <p:nvPr/>
        </p:nvSpPr>
        <p:spPr>
          <a:xfrm>
            <a:off x="-438150" y="548640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5500914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47230" y="3512820"/>
            <a:ext cx="422148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O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ur team has done a lot of preparation work.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W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e conducted a large number of pre-launch usage surveys, and users suggested what they felt was inappropriate.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50053" y="826135"/>
            <a:ext cx="4611062" cy="2059305"/>
            <a:chOff x="7789620" y="825931"/>
            <a:chExt cx="3736036" cy="2221865"/>
          </a:xfrm>
        </p:grpSpPr>
        <p:sp>
          <p:nvSpPr>
            <p:cNvPr id="4" name="矩形 3"/>
            <p:cNvSpPr/>
            <p:nvPr/>
          </p:nvSpPr>
          <p:spPr>
            <a:xfrm>
              <a:off x="7789885" y="1864583"/>
              <a:ext cx="3735771" cy="795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2800" b="1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Consider user</a:t>
              </a:r>
              <a:r>
                <a:rPr lang="zh-CN" altLang="en-US" sz="2400" b="1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 </a:t>
              </a:r>
              <a:r>
                <a:rPr lang="zh-CN" altLang="en-US" sz="2800" b="1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experience</a:t>
              </a:r>
              <a:endParaRPr lang="zh-CN" altLang="en-US" sz="2800" b="1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789620" y="1102156"/>
              <a:ext cx="3735705" cy="1945640"/>
            </a:xfrm>
            <a:prstGeom prst="rect">
              <a:avLst/>
            </a:prstGeom>
            <a:noFill/>
            <a:ln w="1016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印品黑体" panose="00000500000000000000" pitchFamily="2" charset="-122"/>
                </a:rPr>
                <a:t>     </a:t>
              </a:r>
              <a:endParaRPr lang="zh-CN" alt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464247" y="825931"/>
              <a:ext cx="857252" cy="1443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400" dirty="0">
                  <a:solidFill>
                    <a:srgbClr val="FFC000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+</a:t>
              </a:r>
              <a:endParaRPr lang="zh-CN" altLang="en-US" sz="5400" dirty="0">
                <a:solidFill>
                  <a:srgbClr val="FFC000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" y="1233805"/>
            <a:ext cx="5787390" cy="3862705"/>
          </a:xfrm>
          <a:custGeom>
            <a:avLst/>
            <a:gdLst>
              <a:gd name="connsiteX0" fmla="*/ 0 w 6578420"/>
              <a:gd name="connsiteY0" fmla="*/ 0 h 4896333"/>
              <a:gd name="connsiteX1" fmla="*/ 6578420 w 6578420"/>
              <a:gd name="connsiteY1" fmla="*/ 0 h 4896333"/>
              <a:gd name="connsiteX2" fmla="*/ 6578420 w 6578420"/>
              <a:gd name="connsiteY2" fmla="*/ 4896333 h 4896333"/>
              <a:gd name="connsiteX3" fmla="*/ 0 w 6578420"/>
              <a:gd name="connsiteY3" fmla="*/ 4896333 h 489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8420" h="4896333">
                <a:moveTo>
                  <a:pt x="0" y="0"/>
                </a:moveTo>
                <a:lnTo>
                  <a:pt x="6578420" y="0"/>
                </a:lnTo>
                <a:lnTo>
                  <a:pt x="6578420" y="4896333"/>
                </a:lnTo>
                <a:lnTo>
                  <a:pt x="0" y="4896333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15" y="714375"/>
            <a:ext cx="8142605" cy="5429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81950" y="2792235"/>
            <a:ext cx="3475461" cy="1574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3164" y="2628900"/>
            <a:ext cx="10665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0" dirty="0">
                <a:solidFill>
                  <a:srgbClr val="FFC000"/>
                </a:solidFill>
                <a:latin typeface="印品黑体" panose="00000500000000000000" pitchFamily="2" charset="-122"/>
              </a:rPr>
              <a:t>THANK </a:t>
            </a:r>
            <a:r>
              <a:rPr lang="en-US" altLang="zh-CN" sz="12000" dirty="0">
                <a:solidFill>
                  <a:schemeClr val="bg1"/>
                </a:solidFill>
                <a:latin typeface="印品黑体" panose="00000500000000000000" pitchFamily="2" charset="-122"/>
              </a:rPr>
              <a:t>YOU</a:t>
            </a:r>
            <a:endParaRPr lang="zh-CN" altLang="en-US" sz="12000" dirty="0">
              <a:solidFill>
                <a:schemeClr val="bg1"/>
              </a:solidFill>
              <a:latin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050" y="1709681"/>
            <a:ext cx="5157956" cy="34386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162049" y="0"/>
            <a:ext cx="515795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5036" y="1135794"/>
            <a:ext cx="2876903" cy="3226656"/>
          </a:xfrm>
          <a:prstGeom prst="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093" y="1409579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000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目</a:t>
            </a:r>
            <a:endParaRPr lang="zh-CN" altLang="en-US" sz="4800" b="1" dirty="0">
              <a:solidFill>
                <a:srgbClr val="FFC000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4046552" y="2890391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400" dirty="0">
                <a:solidFill>
                  <a:srgbClr val="FFC000">
                    <a:alpha val="38000"/>
                  </a:srgb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CONTENT</a:t>
            </a:r>
            <a:endParaRPr lang="zh-CN" altLang="en-US" sz="6400" dirty="0">
              <a:solidFill>
                <a:srgbClr val="FFC000">
                  <a:alpha val="38000"/>
                </a:srgb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4944" y="2958249"/>
            <a:ext cx="732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FC000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+</a:t>
            </a:r>
            <a:endParaRPr lang="zh-CN" altLang="en-US" sz="7200" dirty="0">
              <a:solidFill>
                <a:srgbClr val="FFC000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706529" y="874094"/>
            <a:ext cx="2324100" cy="1024027"/>
            <a:chOff x="10706529" y="1196547"/>
            <a:chExt cx="2324100" cy="1024027"/>
          </a:xfrm>
        </p:grpSpPr>
        <p:sp>
          <p:nvSpPr>
            <p:cNvPr id="12" name="矩形 11"/>
            <p:cNvSpPr/>
            <p:nvPr/>
          </p:nvSpPr>
          <p:spPr>
            <a:xfrm>
              <a:off x="10706529" y="1372849"/>
              <a:ext cx="2324100" cy="8477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916079" y="1196547"/>
              <a:ext cx="781050" cy="987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4400" b="1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01</a:t>
              </a:r>
              <a:endParaRPr lang="zh-CN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706529" y="2295413"/>
            <a:ext cx="2324100" cy="1024027"/>
            <a:chOff x="10706529" y="2682447"/>
            <a:chExt cx="2324100" cy="1024027"/>
          </a:xfrm>
        </p:grpSpPr>
        <p:sp>
          <p:nvSpPr>
            <p:cNvPr id="15" name="矩形 14"/>
            <p:cNvSpPr/>
            <p:nvPr/>
          </p:nvSpPr>
          <p:spPr>
            <a:xfrm>
              <a:off x="10706529" y="2858749"/>
              <a:ext cx="2324100" cy="8477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0916079" y="2682447"/>
              <a:ext cx="781050" cy="987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4400" b="1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02</a:t>
              </a:r>
              <a:endParaRPr lang="zh-CN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706529" y="3716732"/>
            <a:ext cx="2324100" cy="1024027"/>
            <a:chOff x="10706529" y="3937514"/>
            <a:chExt cx="2324100" cy="1024027"/>
          </a:xfrm>
        </p:grpSpPr>
        <p:sp>
          <p:nvSpPr>
            <p:cNvPr id="18" name="矩形 17"/>
            <p:cNvSpPr/>
            <p:nvPr/>
          </p:nvSpPr>
          <p:spPr>
            <a:xfrm>
              <a:off x="10706529" y="4113816"/>
              <a:ext cx="2324100" cy="8477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916079" y="3937514"/>
              <a:ext cx="781050" cy="987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4400" b="1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03</a:t>
              </a:r>
              <a:endParaRPr lang="zh-CN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706529" y="5138050"/>
            <a:ext cx="2324100" cy="2003177"/>
            <a:chOff x="10706529" y="5138050"/>
            <a:chExt cx="2324100" cy="2003177"/>
          </a:xfrm>
        </p:grpSpPr>
        <p:sp>
          <p:nvSpPr>
            <p:cNvPr id="21" name="矩形 20"/>
            <p:cNvSpPr/>
            <p:nvPr/>
          </p:nvSpPr>
          <p:spPr>
            <a:xfrm>
              <a:off x="10706529" y="5314352"/>
              <a:ext cx="2324100" cy="8477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0916079" y="5138050"/>
              <a:ext cx="781050" cy="2003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4400" b="1" dirty="0">
                  <a:latin typeface="印品黑体" panose="00000500000000000000" pitchFamily="2" charset="-122"/>
                  <a:ea typeface="印品黑体" panose="00000500000000000000" pitchFamily="2" charset="-122"/>
                </a:rPr>
                <a:t>04</a:t>
              </a:r>
              <a:endParaRPr lang="zh-CN" altLang="en-US" sz="4400" b="1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358539" y="224057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FFC000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录</a:t>
            </a:r>
            <a:endParaRPr lang="zh-CN" altLang="en-US" sz="4800" dirty="0">
              <a:latin typeface="印品黑体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64330" y="2633980"/>
            <a:ext cx="643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Introduce our technique capability</a:t>
            </a:r>
            <a:endParaRPr lang="zh-CN" altLang="en-US" sz="28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36085" y="1213485"/>
            <a:ext cx="6057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Personnel of both side</a:t>
            </a:r>
            <a:endParaRPr lang="zh-CN" altLang="en-US" sz="28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64965" y="4055745"/>
            <a:ext cx="6498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Introduce our project experience</a:t>
            </a:r>
            <a:endParaRPr lang="zh-CN" altLang="en-US" sz="28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236085" y="5507990"/>
            <a:ext cx="6762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Help customes focus on our </a:t>
            </a:r>
            <a:r>
              <a:rPr lang="en-US" altLang="zh-CN" sz="28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software</a:t>
            </a:r>
            <a:endParaRPr lang="en-US" altLang="zh-CN" sz="28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29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" y="0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81933" y="2921167"/>
            <a:ext cx="6647641" cy="1383547"/>
            <a:chOff x="3881933" y="2921167"/>
            <a:chExt cx="6647641" cy="1383547"/>
          </a:xfrm>
        </p:grpSpPr>
        <p:sp>
          <p:nvSpPr>
            <p:cNvPr id="12" name="文本框 11"/>
            <p:cNvSpPr txBox="1"/>
            <p:nvPr/>
          </p:nvSpPr>
          <p:spPr>
            <a:xfrm>
              <a:off x="4504868" y="3105834"/>
              <a:ext cx="6024706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Personnel of both side</a:t>
              </a:r>
              <a:endParaRPr lang="zh-CN" altLang="en-US" sz="3600" b="1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ctr"/>
              <a:endParaRPr lang="zh-CN" altLang="en-US" sz="36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881933" y="2921167"/>
              <a:ext cx="10525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3" name="直角三角形 12"/>
          <p:cNvSpPr/>
          <p:nvPr/>
        </p:nvSpPr>
        <p:spPr>
          <a:xfrm>
            <a:off x="0" y="527685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rot="10800000">
            <a:off x="10610850" y="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438150" y="4667250"/>
            <a:ext cx="2019300" cy="19812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782300" y="381000"/>
            <a:ext cx="2019300" cy="19812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直角三角形 16"/>
          <p:cNvSpPr/>
          <p:nvPr/>
        </p:nvSpPr>
        <p:spPr>
          <a:xfrm rot="10800000">
            <a:off x="10915650" y="-20955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20" name="直角三角形 19"/>
          <p:cNvSpPr/>
          <p:nvPr/>
        </p:nvSpPr>
        <p:spPr>
          <a:xfrm>
            <a:off x="-438150" y="548640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2549" y="0"/>
            <a:ext cx="6125030" cy="6857999"/>
          </a:xfrm>
          <a:custGeom>
            <a:avLst/>
            <a:gdLst>
              <a:gd name="connsiteX0" fmla="*/ 0 w 6125029"/>
              <a:gd name="connsiteY0" fmla="*/ 0 h 6858000"/>
              <a:gd name="connsiteX1" fmla="*/ 6125029 w 6125029"/>
              <a:gd name="connsiteY1" fmla="*/ 0 h 6858000"/>
              <a:gd name="connsiteX2" fmla="*/ 6125029 w 6125029"/>
              <a:gd name="connsiteY2" fmla="*/ 6858000 h 6858000"/>
              <a:gd name="connsiteX3" fmla="*/ 0 w 61250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029" h="6858000">
                <a:moveTo>
                  <a:pt x="0" y="0"/>
                </a:moveTo>
                <a:lnTo>
                  <a:pt x="6125029" y="0"/>
                </a:lnTo>
                <a:lnTo>
                  <a:pt x="61250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5198745" y="3992880"/>
            <a:ext cx="5986780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I'm 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y from action software company.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I'll introduce the advantages of our company in completing this project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.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67200" y="156419"/>
            <a:ext cx="5057140" cy="3271520"/>
            <a:chOff x="4267200" y="176739"/>
            <a:chExt cx="5057140" cy="3271520"/>
          </a:xfrm>
        </p:grpSpPr>
        <p:sp>
          <p:nvSpPr>
            <p:cNvPr id="10" name="矩形 9"/>
            <p:cNvSpPr/>
            <p:nvPr/>
          </p:nvSpPr>
          <p:spPr>
            <a:xfrm>
              <a:off x="4267200" y="419309"/>
              <a:ext cx="5057140" cy="3028950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72660" y="2668479"/>
              <a:ext cx="4291965" cy="73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2800" b="1" dirty="0">
                  <a:solidFill>
                    <a:srgbClr val="FFC000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Personnel of both side</a:t>
              </a:r>
              <a:endParaRPr lang="zh-CN" altLang="en-US" sz="2800" b="1" dirty="0">
                <a:solidFill>
                  <a:srgbClr val="FFC000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838232" y="176739"/>
              <a:ext cx="2831608" cy="15316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9600" baseline="-25000" dirty="0">
                  <a:solidFill>
                    <a:srgbClr val="FFC000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+</a:t>
              </a:r>
              <a:endParaRPr lang="en-US" altLang="zh-CN" sz="9600" baseline="-25000" dirty="0">
                <a:solidFill>
                  <a:srgbClr val="FFC000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" y="0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92145" y="3105150"/>
            <a:ext cx="8428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Introduce our technique capability</a:t>
            </a:r>
            <a:endParaRPr lang="zh-CN" altLang="en-US" sz="36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81098" y="2920532"/>
            <a:ext cx="1052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02</a:t>
            </a:r>
            <a:endParaRPr lang="zh-CN" altLang="en-US" sz="60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0" y="527685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29" name="直角三角形 28"/>
          <p:cNvSpPr/>
          <p:nvPr/>
        </p:nvSpPr>
        <p:spPr>
          <a:xfrm rot="10800000">
            <a:off x="10610850" y="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-438150" y="4667250"/>
            <a:ext cx="2019300" cy="19812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782300" y="381000"/>
            <a:ext cx="2019300" cy="19812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直角三角形 35"/>
          <p:cNvSpPr/>
          <p:nvPr/>
        </p:nvSpPr>
        <p:spPr>
          <a:xfrm rot="10800000">
            <a:off x="10915650" y="-20955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37" name="直角三角形 36"/>
          <p:cNvSpPr/>
          <p:nvPr/>
        </p:nvSpPr>
        <p:spPr>
          <a:xfrm>
            <a:off x="-438150" y="548640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8" y="1581072"/>
            <a:ext cx="5326473" cy="3550982"/>
          </a:xfrm>
          <a:custGeom>
            <a:avLst/>
            <a:gdLst>
              <a:gd name="connsiteX0" fmla="*/ 0 w 2389854"/>
              <a:gd name="connsiteY0" fmla="*/ 0 h 2389854"/>
              <a:gd name="connsiteX1" fmla="*/ 2389854 w 2389854"/>
              <a:gd name="connsiteY1" fmla="*/ 0 h 2389854"/>
              <a:gd name="connsiteX2" fmla="*/ 2389854 w 2389854"/>
              <a:gd name="connsiteY2" fmla="*/ 2389854 h 2389854"/>
              <a:gd name="connsiteX3" fmla="*/ 0 w 2389854"/>
              <a:gd name="connsiteY3" fmla="*/ 2389854 h 238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854" h="2389854">
                <a:moveTo>
                  <a:pt x="0" y="0"/>
                </a:moveTo>
                <a:lnTo>
                  <a:pt x="2389854" y="0"/>
                </a:lnTo>
                <a:lnTo>
                  <a:pt x="2389854" y="2389854"/>
                </a:lnTo>
                <a:lnTo>
                  <a:pt x="0" y="2389854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4961890" y="1513840"/>
            <a:ext cx="5048250" cy="1091565"/>
            <a:chOff x="4972050" y="1524000"/>
            <a:chExt cx="5048250" cy="1091565"/>
          </a:xfrm>
        </p:grpSpPr>
        <p:sp>
          <p:nvSpPr>
            <p:cNvPr id="5" name="矩形 4"/>
            <p:cNvSpPr/>
            <p:nvPr/>
          </p:nvSpPr>
          <p:spPr>
            <a:xfrm>
              <a:off x="4972050" y="1524000"/>
              <a:ext cx="5048250" cy="800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151755" y="1662430"/>
              <a:ext cx="4601845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our technique capability</a:t>
              </a:r>
              <a:endParaRPr lang="zh-CN" altLang="en-US" sz="28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pPr algn="dist"/>
              <a:endParaRPr lang="zh-CN" altLang="en-US" sz="28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436995" y="2795905"/>
            <a:ext cx="5553075" cy="3553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We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have a good command of the mainstream software development technology in the current market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ct val="10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SQL server database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◎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dynamic page technology of customer end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◎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the web framework technology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◎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...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" y="0"/>
            <a:ext cx="1219199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73428" y="2921802"/>
            <a:ext cx="9518015" cy="1014730"/>
            <a:chOff x="1873428" y="2921802"/>
            <a:chExt cx="9518015" cy="1014730"/>
          </a:xfrm>
        </p:grpSpPr>
        <p:sp>
          <p:nvSpPr>
            <p:cNvPr id="12" name="文本框 11"/>
            <p:cNvSpPr txBox="1"/>
            <p:nvPr/>
          </p:nvSpPr>
          <p:spPr>
            <a:xfrm>
              <a:off x="2848153" y="3105952"/>
              <a:ext cx="85432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Introduce our project experience</a:t>
              </a:r>
              <a:endParaRPr lang="en-US" altLang="zh-CN" sz="4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73428" y="2921802"/>
              <a:ext cx="1052532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03</a:t>
              </a:r>
              <a:endParaRPr lang="en-US" altLang="zh-CN" sz="6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13" name="直角三角形 12"/>
          <p:cNvSpPr/>
          <p:nvPr/>
        </p:nvSpPr>
        <p:spPr>
          <a:xfrm>
            <a:off x="0" y="527685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rot="10800000">
            <a:off x="10610850" y="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438150" y="4667250"/>
            <a:ext cx="2019300" cy="19812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782300" y="381000"/>
            <a:ext cx="2019300" cy="19812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直角三角形 16"/>
          <p:cNvSpPr/>
          <p:nvPr/>
        </p:nvSpPr>
        <p:spPr>
          <a:xfrm rot="10800000">
            <a:off x="10915650" y="-20955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18" name="直角三角形 17"/>
          <p:cNvSpPr/>
          <p:nvPr/>
        </p:nvSpPr>
        <p:spPr>
          <a:xfrm>
            <a:off x="-438150" y="5486400"/>
            <a:ext cx="1581150" cy="1581150"/>
          </a:xfrm>
          <a:prstGeom prst="rtTriangl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2152650"/>
            <a:ext cx="12192000" cy="723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16860" y="3538220"/>
            <a:ext cx="655828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8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We have relevant project experience</a:t>
            </a:r>
            <a:endParaRPr lang="zh-CN" altLang="en-US" sz="28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04365" y="4563110"/>
            <a:ext cx="849884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Our team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have already developed an online train ticket purchase system, which can query train information, online payment, seat selection, ticket refund and other functions.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4120" y="1791335"/>
            <a:ext cx="2259965" cy="14528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560" y="1807210"/>
            <a:ext cx="2519680" cy="14173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807210"/>
            <a:ext cx="2201545" cy="1421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48" y="514350"/>
            <a:ext cx="8506104" cy="56769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372100" y="1362075"/>
            <a:ext cx="6819900" cy="3981450"/>
            <a:chOff x="8460" y="2145"/>
            <a:chExt cx="10740" cy="6270"/>
          </a:xfrm>
        </p:grpSpPr>
        <p:grpSp>
          <p:nvGrpSpPr>
            <p:cNvPr id="6" name="组合 5"/>
            <p:cNvGrpSpPr/>
            <p:nvPr/>
          </p:nvGrpSpPr>
          <p:grpSpPr>
            <a:xfrm>
              <a:off x="8460" y="2145"/>
              <a:ext cx="10740" cy="6270"/>
              <a:chOff x="5372100" y="1362075"/>
              <a:chExt cx="6819900" cy="39814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5372100" y="1362075"/>
                <a:ext cx="6819900" cy="398145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5832475" y="3261995"/>
                <a:ext cx="6281420" cy="1938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O</a:t>
                </a:r>
                <a:r>
                  <a:rPr lang="zh-CN" altLang="en-US" sz="2000" dirty="0"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ur team has also developed a film ticketing system to realize the online ticketing function, and users can enter the cinema without taking paper tickets and scanning codes.</a:t>
                </a:r>
                <a:endParaRPr lang="zh-CN" altLang="en-US" sz="2000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690235" y="1362075"/>
                <a:ext cx="2931160" cy="7372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2000" b="1" dirty="0"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 </a:t>
                </a:r>
                <a:r>
                  <a:rPr lang="zh-CN" altLang="en-US" sz="2800" b="1" dirty="0">
                    <a:latin typeface="印品黑体" panose="00000500000000000000" pitchFamily="2" charset="-122"/>
                    <a:ea typeface="印品黑体" panose="00000500000000000000" pitchFamily="2" charset="-122"/>
                    <a:sym typeface="+mn-ea"/>
                  </a:rPr>
                  <a:t>Experience in</a:t>
                </a:r>
                <a:r>
                  <a:rPr lang="zh-CN" altLang="en-US" sz="2000" b="1" dirty="0">
                    <a:latin typeface="印品黑体" panose="00000500000000000000" pitchFamily="2" charset="-122"/>
                    <a:ea typeface="印品黑体" panose="00000500000000000000" pitchFamily="2" charset="-122"/>
                    <a:sym typeface="+mn-ea"/>
                  </a:rPr>
                  <a:t> </a:t>
                </a:r>
                <a:endParaRPr lang="zh-CN" altLang="en-US" sz="2000" b="1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9185" y="3262"/>
              <a:ext cx="948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d</a:t>
              </a:r>
              <a:r>
                <a:rPr lang="zh-CN" altLang="en-US" sz="2800" b="1" dirty="0"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eveloping </a:t>
              </a:r>
              <a:r>
                <a:rPr lang="en-US" altLang="zh-CN" sz="2800" b="1" dirty="0"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F</a:t>
              </a:r>
              <a:r>
                <a:rPr lang="zh-CN" altLang="en-US" sz="2800" b="1" dirty="0">
                  <a:latin typeface="印品黑体" panose="00000500000000000000" pitchFamily="2" charset="-122"/>
                  <a:ea typeface="印品黑体" panose="00000500000000000000" pitchFamily="2" charset="-122"/>
                  <a:sym typeface="+mn-ea"/>
                </a:rPr>
                <a:t>ilm Ticketing System</a:t>
              </a:r>
              <a:endParaRPr lang="zh-CN" altLang="en-US" sz="2800" b="1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  <a:p>
              <a:endParaRPr lang="zh-CN" altLang="en-US" sz="2800" b="1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506790532"/>
  <p:tag name="KSO_WM_UNIT_PLACING_PICTURE_USER_VIEWPORT" val="{&quot;height&quot;:5587.5007874015746,&quot;width&quot;:8381.2503937007878}"/>
</p:tagLst>
</file>

<file path=ppt/tags/tag2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1287</Words>
  <Application>WPS 演示</Application>
  <PresentationFormat>宽屏</PresentationFormat>
  <Paragraphs>88</Paragraphs>
  <Slides>12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印品黑体</vt:lpstr>
      <vt:lpstr>黑体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殷鹏飞</cp:lastModifiedBy>
  <cp:revision>27</cp:revision>
  <dcterms:created xsi:type="dcterms:W3CDTF">2017-03-10T17:22:00Z</dcterms:created>
  <dcterms:modified xsi:type="dcterms:W3CDTF">2020-03-22T18:01:55Z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